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C19"/>
    <a:srgbClr val="000000"/>
    <a:srgbClr val="00ADEE"/>
    <a:srgbClr val="059739"/>
    <a:srgbClr val="07CA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98" autoAdjust="0"/>
    <p:restoredTop sz="94660"/>
  </p:normalViewPr>
  <p:slideViewPr>
    <p:cSldViewPr snapToGrid="0">
      <p:cViewPr varScale="1">
        <p:scale>
          <a:sx n="79" d="100"/>
          <a:sy n="79" d="100"/>
        </p:scale>
        <p:origin x="3804" y="11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a:t>Titelmasterformat durch Klicken bearbeiten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F70BB667-476F-41F0-B726-5E2164A7D99D}"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C045E0-6379-4DB6-BFAE-066ABE6DBB2A}" type="slidenum">
              <a:rPr lang="en-GB" smtClean="0"/>
              <a:t>‹Nr.›</a:t>
            </a:fld>
            <a:endParaRPr lang="en-GB"/>
          </a:p>
        </p:txBody>
      </p:sp>
    </p:spTree>
    <p:extLst>
      <p:ext uri="{BB962C8B-B14F-4D97-AF65-F5344CB8AC3E}">
        <p14:creationId xmlns:p14="http://schemas.microsoft.com/office/powerpoint/2010/main" val="500646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F70BB667-476F-41F0-B726-5E2164A7D99D}"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C045E0-6379-4DB6-BFAE-066ABE6DBB2A}" type="slidenum">
              <a:rPr lang="en-GB" smtClean="0"/>
              <a:t>‹Nr.›</a:t>
            </a:fld>
            <a:endParaRPr lang="en-GB"/>
          </a:p>
        </p:txBody>
      </p:sp>
    </p:spTree>
    <p:extLst>
      <p:ext uri="{BB962C8B-B14F-4D97-AF65-F5344CB8AC3E}">
        <p14:creationId xmlns:p14="http://schemas.microsoft.com/office/powerpoint/2010/main" val="683905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F70BB667-476F-41F0-B726-5E2164A7D99D}"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C045E0-6379-4DB6-BFAE-066ABE6DBB2A}" type="slidenum">
              <a:rPr lang="en-GB" smtClean="0"/>
              <a:t>‹Nr.›</a:t>
            </a:fld>
            <a:endParaRPr lang="en-GB"/>
          </a:p>
        </p:txBody>
      </p:sp>
    </p:spTree>
    <p:extLst>
      <p:ext uri="{BB962C8B-B14F-4D97-AF65-F5344CB8AC3E}">
        <p14:creationId xmlns:p14="http://schemas.microsoft.com/office/powerpoint/2010/main" val="425869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F70BB667-476F-41F0-B726-5E2164A7D99D}"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C045E0-6379-4DB6-BFAE-066ABE6DBB2A}" type="slidenum">
              <a:rPr lang="en-GB" smtClean="0"/>
              <a:t>‹Nr.›</a:t>
            </a:fld>
            <a:endParaRPr lang="en-GB"/>
          </a:p>
        </p:txBody>
      </p:sp>
    </p:spTree>
    <p:extLst>
      <p:ext uri="{BB962C8B-B14F-4D97-AF65-F5344CB8AC3E}">
        <p14:creationId xmlns:p14="http://schemas.microsoft.com/office/powerpoint/2010/main" val="332812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a:t>Titelmasterformat durch Klicken bearbeiten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F70BB667-476F-41F0-B726-5E2164A7D99D}"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C045E0-6379-4DB6-BFAE-066ABE6DBB2A}" type="slidenum">
              <a:rPr lang="en-GB" smtClean="0"/>
              <a:t>‹Nr.›</a:t>
            </a:fld>
            <a:endParaRPr lang="en-GB"/>
          </a:p>
        </p:txBody>
      </p:sp>
    </p:spTree>
    <p:extLst>
      <p:ext uri="{BB962C8B-B14F-4D97-AF65-F5344CB8AC3E}">
        <p14:creationId xmlns:p14="http://schemas.microsoft.com/office/powerpoint/2010/main" val="138544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F70BB667-476F-41F0-B726-5E2164A7D99D}" type="datetimeFigureOut">
              <a:rPr lang="en-GB" smtClean="0"/>
              <a:t>20/07/2020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C045E0-6379-4DB6-BFAE-066ABE6DBB2A}" type="slidenum">
              <a:rPr lang="en-GB" smtClean="0"/>
              <a:t>‹Nr.›</a:t>
            </a:fld>
            <a:endParaRPr lang="en-GB"/>
          </a:p>
        </p:txBody>
      </p:sp>
    </p:spTree>
    <p:extLst>
      <p:ext uri="{BB962C8B-B14F-4D97-AF65-F5344CB8AC3E}">
        <p14:creationId xmlns:p14="http://schemas.microsoft.com/office/powerpoint/2010/main" val="3166444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Formatvorlagen des Textmasters bearbeiten</a:t>
            </a:r>
          </a:p>
        </p:txBody>
      </p:sp>
      <p:sp>
        <p:nvSpPr>
          <p:cNvPr id="4" name="Content Placeholder 3"/>
          <p:cNvSpPr>
            <a:spLocks noGrp="1"/>
          </p:cNvSpPr>
          <p:nvPr>
            <p:ph sz="half" idx="2"/>
          </p:nvPr>
        </p:nvSpPr>
        <p:spPr>
          <a:xfrm>
            <a:off x="472381" y="3618442"/>
            <a:ext cx="2901255" cy="532218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Formatvorlagen des Textmasters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F70BB667-476F-41F0-B726-5E2164A7D99D}" type="datetimeFigureOut">
              <a:rPr lang="en-GB" smtClean="0"/>
              <a:t>20/07/2020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C045E0-6379-4DB6-BFAE-066ABE6DBB2A}" type="slidenum">
              <a:rPr lang="en-GB" smtClean="0"/>
              <a:t>‹Nr.›</a:t>
            </a:fld>
            <a:endParaRPr lang="en-GB"/>
          </a:p>
        </p:txBody>
      </p:sp>
    </p:spTree>
    <p:extLst>
      <p:ext uri="{BB962C8B-B14F-4D97-AF65-F5344CB8AC3E}">
        <p14:creationId xmlns:p14="http://schemas.microsoft.com/office/powerpoint/2010/main" val="32292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F70BB667-476F-41F0-B726-5E2164A7D99D}" type="datetimeFigureOut">
              <a:rPr lang="en-GB" smtClean="0"/>
              <a:t>20/07/2020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C045E0-6379-4DB6-BFAE-066ABE6DBB2A}" type="slidenum">
              <a:rPr lang="en-GB" smtClean="0"/>
              <a:t>‹Nr.›</a:t>
            </a:fld>
            <a:endParaRPr lang="en-GB"/>
          </a:p>
        </p:txBody>
      </p:sp>
    </p:spTree>
    <p:extLst>
      <p:ext uri="{BB962C8B-B14F-4D97-AF65-F5344CB8AC3E}">
        <p14:creationId xmlns:p14="http://schemas.microsoft.com/office/powerpoint/2010/main" val="3841233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BB667-476F-41F0-B726-5E2164A7D99D}" type="datetimeFigureOut">
              <a:rPr lang="en-GB" smtClean="0"/>
              <a:t>20/07/2020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C045E0-6379-4DB6-BFAE-066ABE6DBB2A}" type="slidenum">
              <a:rPr lang="en-GB" smtClean="0"/>
              <a:t>‹Nr.›</a:t>
            </a:fld>
            <a:endParaRPr lang="en-GB"/>
          </a:p>
        </p:txBody>
      </p:sp>
    </p:spTree>
    <p:extLst>
      <p:ext uri="{BB962C8B-B14F-4D97-AF65-F5344CB8AC3E}">
        <p14:creationId xmlns:p14="http://schemas.microsoft.com/office/powerpoint/2010/main" val="199827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Titelmasterformat durch Klicken bearbeiten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F70BB667-476F-41F0-B726-5E2164A7D99D}" type="datetimeFigureOut">
              <a:rPr lang="en-GB" smtClean="0"/>
              <a:t>20/07/2020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C045E0-6379-4DB6-BFAE-066ABE6DBB2A}" type="slidenum">
              <a:rPr lang="en-GB" smtClean="0"/>
              <a:t>‹Nr.›</a:t>
            </a:fld>
            <a:endParaRPr lang="en-GB"/>
          </a:p>
        </p:txBody>
      </p:sp>
    </p:spTree>
    <p:extLst>
      <p:ext uri="{BB962C8B-B14F-4D97-AF65-F5344CB8AC3E}">
        <p14:creationId xmlns:p14="http://schemas.microsoft.com/office/powerpoint/2010/main" val="4228360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F70BB667-476F-41F0-B726-5E2164A7D99D}" type="datetimeFigureOut">
              <a:rPr lang="en-GB" smtClean="0"/>
              <a:t>20/07/2020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C045E0-6379-4DB6-BFAE-066ABE6DBB2A}" type="slidenum">
              <a:rPr lang="en-GB" smtClean="0"/>
              <a:t>‹Nr.›</a:t>
            </a:fld>
            <a:endParaRPr lang="en-GB"/>
          </a:p>
        </p:txBody>
      </p:sp>
    </p:spTree>
    <p:extLst>
      <p:ext uri="{BB962C8B-B14F-4D97-AF65-F5344CB8AC3E}">
        <p14:creationId xmlns:p14="http://schemas.microsoft.com/office/powerpoint/2010/main" val="1896703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70BB667-476F-41F0-B726-5E2164A7D99D}" type="datetimeFigureOut">
              <a:rPr lang="en-GB" smtClean="0"/>
              <a:t>20/07/2020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CC045E0-6379-4DB6-BFAE-066ABE6DBB2A}" type="slidenum">
              <a:rPr lang="en-GB" smtClean="0"/>
              <a:t>‹Nr.›</a:t>
            </a:fld>
            <a:endParaRPr lang="en-GB"/>
          </a:p>
        </p:txBody>
      </p:sp>
    </p:spTree>
    <p:extLst>
      <p:ext uri="{BB962C8B-B14F-4D97-AF65-F5344CB8AC3E}">
        <p14:creationId xmlns:p14="http://schemas.microsoft.com/office/powerpoint/2010/main" val="12186843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smartencity.eu/about/solutions/citizen-engagement-program-in-sonderborg/" TargetMode="External"/><Relationship Id="rId5" Type="http://schemas.openxmlformats.org/officeDocument/2006/relationships/image" Target="../media/image5.emf"/><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a:stretch>
            <a:fillRect/>
          </a:stretch>
        </p:blipFill>
        <p:spPr>
          <a:xfrm>
            <a:off x="0" y="122548"/>
            <a:ext cx="6853303" cy="1037122"/>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0201" y="0"/>
            <a:ext cx="1770356" cy="1226665"/>
          </a:xfrm>
          <a:prstGeom prst="rect">
            <a:avLst/>
          </a:prstGeom>
        </p:spPr>
      </p:pic>
      <p:sp>
        <p:nvSpPr>
          <p:cNvPr id="11" name="Rechteck 10"/>
          <p:cNvSpPr/>
          <p:nvPr/>
        </p:nvSpPr>
        <p:spPr>
          <a:xfrm>
            <a:off x="84840" y="2158022"/>
            <a:ext cx="6735459" cy="7400041"/>
          </a:xfrm>
          <a:prstGeom prst="rect">
            <a:avLst/>
          </a:prstGeom>
          <a:blipFill dpi="0" rotWithShape="1">
            <a:blip r:embed="rId4">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feld 11"/>
          <p:cNvSpPr txBox="1"/>
          <p:nvPr/>
        </p:nvSpPr>
        <p:spPr>
          <a:xfrm>
            <a:off x="84840" y="1226665"/>
            <a:ext cx="6773159"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Sonderborg: </a:t>
            </a:r>
            <a:r>
              <a:rPr lang="en-US" b="1" dirty="0">
                <a:latin typeface="Arial" panose="020B0604020202020204" pitchFamily="34" charset="0"/>
                <a:cs typeface="Arial" panose="020B0604020202020204" pitchFamily="34" charset="0"/>
              </a:rPr>
              <a:t>Citizen Engagement</a:t>
            </a:r>
            <a:endParaRPr lang="en-GB" b="1" dirty="0">
              <a:latin typeface="Arial" panose="020B0604020202020204" pitchFamily="34" charset="0"/>
              <a:cs typeface="Arial" panose="020B0604020202020204" pitchFamily="34" charset="0"/>
            </a:endParaRPr>
          </a:p>
        </p:txBody>
      </p:sp>
      <p:sp>
        <p:nvSpPr>
          <p:cNvPr id="13" name="Textfeld 12"/>
          <p:cNvSpPr txBox="1"/>
          <p:nvPr/>
        </p:nvSpPr>
        <p:spPr>
          <a:xfrm>
            <a:off x="84840" y="1595997"/>
            <a:ext cx="6735459" cy="3262432"/>
          </a:xfrm>
          <a:prstGeom prst="rect">
            <a:avLst/>
          </a:prstGeom>
          <a:noFill/>
        </p:spPr>
        <p:txBody>
          <a:bodyPr wrap="square" rtlCol="0">
            <a:spAutoFit/>
          </a:bodyPr>
          <a:lstStyle/>
          <a:p>
            <a:pPr>
              <a:spcAft>
                <a:spcPts val="600"/>
              </a:spcAft>
            </a:pPr>
            <a:r>
              <a:rPr lang="en-GB" sz="1400" b="1" dirty="0">
                <a:solidFill>
                  <a:srgbClr val="F15C19"/>
                </a:solidFill>
                <a:latin typeface="Arial" panose="020B0604020202020204" pitchFamily="34" charset="0"/>
                <a:cs typeface="Arial" panose="020B0604020202020204" pitchFamily="34" charset="0"/>
              </a:rPr>
              <a:t>Overview </a:t>
            </a:r>
            <a:endParaRPr lang="en-GB" sz="14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In </a:t>
            </a:r>
            <a:r>
              <a:rPr lang="en-US" sz="1100" dirty="0" err="1">
                <a:latin typeface="Arial" panose="020B0604020202020204" pitchFamily="34" charset="0"/>
                <a:cs typeface="Arial" panose="020B0604020202020204" pitchFamily="34" charset="0"/>
              </a:rPr>
              <a:t>Sonderborg</a:t>
            </a:r>
            <a:r>
              <a:rPr lang="en-US" sz="1100" dirty="0">
                <a:latin typeface="Arial" panose="020B0604020202020204" pitchFamily="34" charset="0"/>
                <a:cs typeface="Arial" panose="020B0604020202020204" pitchFamily="34" charset="0"/>
              </a:rPr>
              <a:t>, housing associations own between 25-35% of the dwellings. Therefore they have a great influence on citizens. As such, the citizen engagement program in </a:t>
            </a:r>
            <a:r>
              <a:rPr lang="en-US" sz="1100" dirty="0" err="1">
                <a:latin typeface="Arial" panose="020B0604020202020204" pitchFamily="34" charset="0"/>
                <a:cs typeface="Arial" panose="020B0604020202020204" pitchFamily="34" charset="0"/>
              </a:rPr>
              <a:t>Sonderborg</a:t>
            </a:r>
            <a:r>
              <a:rPr lang="en-US" sz="1100" dirty="0">
                <a:latin typeface="Arial" panose="020B0604020202020204" pitchFamily="34" charset="0"/>
                <a:cs typeface="Arial" panose="020B0604020202020204" pitchFamily="34" charset="0"/>
              </a:rPr>
              <a:t> focuses on housing associations and is carried out in four main steps: </a:t>
            </a:r>
            <a:br>
              <a:rPr lang="en-US" sz="1100" dirty="0">
                <a:latin typeface="Arial" panose="020B0604020202020204" pitchFamily="34" charset="0"/>
                <a:cs typeface="Arial" panose="020B0604020202020204" pitchFamily="34" charset="0"/>
              </a:rPr>
            </a:br>
            <a:r>
              <a:rPr lang="en-US" sz="1100" b="1" dirty="0">
                <a:latin typeface="Arial" panose="020B0604020202020204" pitchFamily="34" charset="0"/>
                <a:cs typeface="Arial" panose="020B0604020202020204" pitchFamily="34" charset="0"/>
              </a:rPr>
              <a:t>Step one:</a:t>
            </a:r>
            <a:endParaRPr lang="de-DE"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establishing a good relationship with the general managers of the housing associations, and</a:t>
            </a:r>
            <a:endParaRPr lang="de-DE"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good communication with all departments of the housing associations.</a:t>
            </a:r>
            <a:endParaRPr lang="de-DE"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Step two:</a:t>
            </a:r>
            <a:endParaRPr lang="de-DE"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compiling a team to contact the tenants;</a:t>
            </a:r>
            <a:endParaRPr lang="de-DE"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preparing a program for citizen engagement in cooperation with the team, and</a:t>
            </a:r>
            <a:endParaRPr lang="de-DE"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good communication between the planning team and the tenants. </a:t>
            </a:r>
            <a:endParaRPr lang="de-DE"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Step three:</a:t>
            </a:r>
            <a:endParaRPr lang="de-DE"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involving 30 families in the project to start with,</a:t>
            </a:r>
            <a:endParaRPr lang="de-DE"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building an IT platform to track the tenants’ energy consumption, and</a:t>
            </a:r>
            <a:endParaRPr lang="de-DE"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 program for other departments to use the experience of these 30 families.</a:t>
            </a:r>
            <a:endParaRPr lang="de-DE"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Step four:</a:t>
            </a:r>
            <a:endParaRPr lang="de-DE"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Launching a citizen engagement program for all  housing associations, and</a:t>
            </a:r>
            <a:endParaRPr lang="de-DE"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scaling up the citizen engagement activities reaching all tenants by targeted communications.</a:t>
            </a:r>
            <a:endParaRPr lang="en-GB" sz="1100" b="1" dirty="0">
              <a:solidFill>
                <a:srgbClr val="F15C19"/>
              </a:solidFill>
              <a:latin typeface="Arial" panose="020B0604020202020204" pitchFamily="34" charset="0"/>
              <a:cs typeface="Arial" panose="020B0604020202020204" pitchFamily="34" charset="0"/>
            </a:endParaRPr>
          </a:p>
        </p:txBody>
      </p:sp>
      <p:sp>
        <p:nvSpPr>
          <p:cNvPr id="17" name="Textfeld 16"/>
          <p:cNvSpPr txBox="1"/>
          <p:nvPr/>
        </p:nvSpPr>
        <p:spPr>
          <a:xfrm>
            <a:off x="122541" y="5076386"/>
            <a:ext cx="6735459" cy="307777"/>
          </a:xfrm>
          <a:prstGeom prst="rect">
            <a:avLst/>
          </a:prstGeom>
          <a:noFill/>
        </p:spPr>
        <p:txBody>
          <a:bodyPr wrap="square" rtlCol="0">
            <a:spAutoFit/>
          </a:bodyPr>
          <a:lstStyle/>
          <a:p>
            <a:r>
              <a:rPr lang="en-GB" sz="1400" b="1" dirty="0">
                <a:solidFill>
                  <a:srgbClr val="059739"/>
                </a:solidFill>
                <a:latin typeface="Arial" panose="020B0604020202020204" pitchFamily="34" charset="0"/>
                <a:cs typeface="Arial" panose="020B0604020202020204" pitchFamily="34" charset="0"/>
              </a:rPr>
              <a:t>Process</a:t>
            </a:r>
            <a:r>
              <a:rPr lang="en-GB" sz="1400" b="1" dirty="0">
                <a:solidFill>
                  <a:srgbClr val="F15C19"/>
                </a:solidFill>
                <a:latin typeface="Arial" panose="020B0604020202020204" pitchFamily="34" charset="0"/>
                <a:cs typeface="Arial" panose="020B0604020202020204" pitchFamily="34" charset="0"/>
              </a:rPr>
              <a:t> </a:t>
            </a:r>
            <a:endParaRPr lang="en-GB" sz="1400" dirty="0"/>
          </a:p>
        </p:txBody>
      </p:sp>
      <p:sp>
        <p:nvSpPr>
          <p:cNvPr id="18" name="Textfeld 17"/>
          <p:cNvSpPr txBox="1"/>
          <p:nvPr/>
        </p:nvSpPr>
        <p:spPr>
          <a:xfrm>
            <a:off x="69750" y="6814125"/>
            <a:ext cx="2330550" cy="2416046"/>
          </a:xfrm>
          <a:prstGeom prst="rect">
            <a:avLst/>
          </a:prstGeom>
          <a:noFill/>
        </p:spPr>
        <p:txBody>
          <a:bodyPr wrap="square" rtlCol="0">
            <a:spAutoFit/>
          </a:bodyPr>
          <a:lstStyle/>
          <a:p>
            <a:pPr algn="r">
              <a:spcAft>
                <a:spcPts val="600"/>
              </a:spcAft>
            </a:pPr>
            <a:r>
              <a:rPr lang="en-GB" sz="1300" b="1" dirty="0">
                <a:solidFill>
                  <a:srgbClr val="F15C19"/>
                </a:solidFill>
                <a:latin typeface="Arial" panose="020B0604020202020204" pitchFamily="34" charset="0"/>
                <a:cs typeface="Arial" panose="020B0604020202020204" pitchFamily="34" charset="0"/>
              </a:rPr>
              <a:t>Citizen </a:t>
            </a:r>
            <a:r>
              <a:rPr lang="en-GB" sz="1400" b="1" dirty="0">
                <a:solidFill>
                  <a:srgbClr val="F15C19"/>
                </a:solidFill>
                <a:latin typeface="Arial" panose="020B0604020202020204" pitchFamily="34" charset="0"/>
                <a:cs typeface="Arial" panose="020B0604020202020204" pitchFamily="34" charset="0"/>
              </a:rPr>
              <a:t>Engagement</a:t>
            </a:r>
            <a:endParaRPr lang="en-GB" sz="1400" dirty="0">
              <a:solidFill>
                <a:srgbClr val="F15C19"/>
              </a:solidFill>
              <a:latin typeface="Arial" panose="020B0604020202020204" pitchFamily="34" charset="0"/>
              <a:cs typeface="Arial" panose="020B0604020202020204" pitchFamily="34" charset="0"/>
            </a:endParaRPr>
          </a:p>
          <a:p>
            <a:pPr algn="just"/>
            <a:r>
              <a:rPr lang="en-US" sz="1100" dirty="0">
                <a:latin typeface="Arial" panose="020B0604020202020204" pitchFamily="34" charset="0"/>
                <a:cs typeface="Arial" panose="020B0604020202020204" pitchFamily="34" charset="0"/>
              </a:rPr>
              <a:t>This solution is specifically designed for engaging housing associations and tenants in retrofitting activities. One of the main events are workshops for the tenants, enabling them to learn more about their own energy consumption. Their awareness of energy consumption will increase and it is expected that they will become more interested in energy retrofitting the apartment buildings</a:t>
            </a:r>
            <a:endParaRPr lang="en-GB" sz="1100" dirty="0">
              <a:latin typeface="Arial" panose="020B0604020202020204" pitchFamily="34" charset="0"/>
              <a:cs typeface="Arial" panose="020B0604020202020204" pitchFamily="34" charset="0"/>
            </a:endParaRPr>
          </a:p>
        </p:txBody>
      </p:sp>
      <p:sp>
        <p:nvSpPr>
          <p:cNvPr id="19" name="Textfeld 18"/>
          <p:cNvSpPr txBox="1"/>
          <p:nvPr/>
        </p:nvSpPr>
        <p:spPr>
          <a:xfrm>
            <a:off x="2524126" y="6837276"/>
            <a:ext cx="4232554" cy="2769989"/>
          </a:xfrm>
          <a:prstGeom prst="rect">
            <a:avLst/>
          </a:prstGeom>
          <a:noFill/>
        </p:spPr>
        <p:txBody>
          <a:bodyPr wrap="square" rtlCol="0">
            <a:spAutoFit/>
          </a:bodyPr>
          <a:lstStyle/>
          <a:p>
            <a:pPr>
              <a:spcAft>
                <a:spcPts val="600"/>
              </a:spcAft>
            </a:pPr>
            <a:r>
              <a:rPr lang="en-US" sz="1200" b="1" dirty="0">
                <a:solidFill>
                  <a:srgbClr val="00ADEE"/>
                </a:solidFill>
                <a:latin typeface="Arial" panose="020B0604020202020204" pitchFamily="34" charset="0"/>
                <a:cs typeface="Arial" panose="020B0604020202020204" pitchFamily="34" charset="0"/>
              </a:rPr>
              <a:t>Benefits from creating the project:</a:t>
            </a:r>
            <a:endParaRPr lang="de-DE" sz="1200" b="1" dirty="0">
              <a:solidFill>
                <a:srgbClr val="00ADEE"/>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100" dirty="0"/>
              <a:t>Learning through small-scale projects</a:t>
            </a:r>
            <a:endParaRPr lang="de-DE" sz="1100" dirty="0"/>
          </a:p>
          <a:p>
            <a:pPr marL="171450" lvl="0" indent="-171450">
              <a:buFont typeface="Arial" panose="020B0604020202020204" pitchFamily="34" charset="0"/>
              <a:buChar char="•"/>
            </a:pPr>
            <a:r>
              <a:rPr lang="en-US" sz="1100" dirty="0"/>
              <a:t>Establishing a platform for collaboration between the housing associations</a:t>
            </a:r>
            <a:endParaRPr lang="de-DE" sz="1100" dirty="0"/>
          </a:p>
          <a:p>
            <a:pPr marL="171450" lvl="0" indent="-171450">
              <a:buFont typeface="Arial" panose="020B0604020202020204" pitchFamily="34" charset="0"/>
              <a:buChar char="•"/>
            </a:pPr>
            <a:r>
              <a:rPr lang="en-US" sz="1100" dirty="0"/>
              <a:t>Identifying problems in advance – making it possible to modify the project</a:t>
            </a:r>
            <a:endParaRPr lang="de-DE" sz="1100" dirty="0"/>
          </a:p>
          <a:p>
            <a:r>
              <a:rPr lang="en-US" sz="1100" dirty="0"/>
              <a:t> </a:t>
            </a:r>
            <a:endParaRPr lang="de-DE" sz="1100" dirty="0"/>
          </a:p>
          <a:p>
            <a:r>
              <a:rPr lang="en-US" sz="1200" b="1" dirty="0">
                <a:solidFill>
                  <a:srgbClr val="00ADEE"/>
                </a:solidFill>
                <a:latin typeface="Arial" panose="020B0604020202020204" pitchFamily="34" charset="0"/>
                <a:cs typeface="Arial" panose="020B0604020202020204" pitchFamily="34" charset="0"/>
              </a:rPr>
              <a:t>Benefits from participating in the project (tenants)</a:t>
            </a:r>
            <a:endParaRPr lang="de-DE" sz="1200" b="1" dirty="0">
              <a:solidFill>
                <a:srgbClr val="00ADEE"/>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100" dirty="0"/>
              <a:t>Learning about smart consumption – lower energy bills and consumption</a:t>
            </a:r>
            <a:endParaRPr lang="de-DE" sz="1100" dirty="0"/>
          </a:p>
          <a:p>
            <a:pPr marL="171450" lvl="0" indent="-171450">
              <a:buFont typeface="Arial" panose="020B0604020202020204" pitchFamily="34" charset="0"/>
              <a:buChar char="•"/>
            </a:pPr>
            <a:r>
              <a:rPr lang="en-US" sz="1100" dirty="0"/>
              <a:t>Higher living comfort – learning to use smart energy buildings</a:t>
            </a:r>
            <a:endParaRPr lang="de-DE" sz="1100" dirty="0"/>
          </a:p>
          <a:p>
            <a:pPr marL="171450" lvl="0" indent="-171450">
              <a:buFont typeface="Arial" panose="020B0604020202020204" pitchFamily="34" charset="0"/>
              <a:buChar char="•"/>
            </a:pPr>
            <a:r>
              <a:rPr lang="en-US" sz="1100" dirty="0"/>
              <a:t>Behavioral change – focus on energy-efficient habits</a:t>
            </a:r>
            <a:endParaRPr lang="de-DE" sz="1100" dirty="0"/>
          </a:p>
          <a:p>
            <a:pPr marL="171450" lvl="0" indent="-171450">
              <a:buFont typeface="Arial" panose="020B0604020202020204" pitchFamily="34" charset="0"/>
              <a:buChar char="•"/>
            </a:pPr>
            <a:r>
              <a:rPr lang="en-US" sz="1100" dirty="0"/>
              <a:t>Tenants/democracy – learning about the possibility to influence retrofitting projects</a:t>
            </a:r>
            <a:endParaRPr lang="de-DE" sz="1100" dirty="0"/>
          </a:p>
          <a:p>
            <a:pPr marL="171450" indent="-171450">
              <a:buFont typeface="Arial" panose="020B0604020202020204" pitchFamily="34" charset="0"/>
              <a:buChar char="•"/>
            </a:pPr>
            <a:r>
              <a:rPr lang="en-US" sz="1100" dirty="0"/>
              <a:t>Social integration – knowledge sharing among tenants</a:t>
            </a:r>
            <a:endParaRPr lang="en-GB" sz="1100"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49" y="5494999"/>
            <a:ext cx="6470270" cy="1286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0274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a:stretch>
            <a:fillRect/>
          </a:stretch>
        </p:blipFill>
        <p:spPr>
          <a:xfrm>
            <a:off x="0" y="122548"/>
            <a:ext cx="6853303" cy="1037122"/>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0201" y="0"/>
            <a:ext cx="1770356" cy="1226665"/>
          </a:xfrm>
          <a:prstGeom prst="rect">
            <a:avLst/>
          </a:prstGeom>
        </p:spPr>
      </p:pic>
      <p:sp>
        <p:nvSpPr>
          <p:cNvPr id="11" name="Rechteck 10"/>
          <p:cNvSpPr/>
          <p:nvPr/>
        </p:nvSpPr>
        <p:spPr>
          <a:xfrm>
            <a:off x="207394" y="1792643"/>
            <a:ext cx="6735459" cy="7400041"/>
          </a:xfrm>
          <a:prstGeom prst="rect">
            <a:avLst/>
          </a:prstGeom>
          <a:blipFill dpi="0" rotWithShape="1">
            <a:blip r:embed="rId4">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feld 11"/>
          <p:cNvSpPr txBox="1"/>
          <p:nvPr/>
        </p:nvSpPr>
        <p:spPr>
          <a:xfrm>
            <a:off x="84840" y="1226665"/>
            <a:ext cx="6773159"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Sonderborg: </a:t>
            </a:r>
            <a:r>
              <a:rPr lang="en-US" b="1" dirty="0">
                <a:latin typeface="Arial" panose="020B0604020202020204" pitchFamily="34" charset="0"/>
                <a:cs typeface="Arial" panose="020B0604020202020204" pitchFamily="34" charset="0"/>
              </a:rPr>
              <a:t>Citizen Engagement</a:t>
            </a:r>
            <a:endParaRPr lang="en-GB" b="1" dirty="0">
              <a:latin typeface="Arial" panose="020B0604020202020204" pitchFamily="34" charset="0"/>
              <a:cs typeface="Arial" panose="020B0604020202020204" pitchFamily="34" charset="0"/>
            </a:endParaRPr>
          </a:p>
        </p:txBody>
      </p:sp>
      <p:sp>
        <p:nvSpPr>
          <p:cNvPr id="13" name="Textfeld 12"/>
          <p:cNvSpPr txBox="1"/>
          <p:nvPr/>
        </p:nvSpPr>
        <p:spPr>
          <a:xfrm>
            <a:off x="84840" y="1595997"/>
            <a:ext cx="6735459" cy="307777"/>
          </a:xfrm>
          <a:prstGeom prst="rect">
            <a:avLst/>
          </a:prstGeom>
          <a:noFill/>
        </p:spPr>
        <p:txBody>
          <a:bodyPr wrap="square" rtlCol="0">
            <a:spAutoFit/>
          </a:bodyPr>
          <a:lstStyle/>
          <a:p>
            <a:pPr>
              <a:spcAft>
                <a:spcPts val="600"/>
              </a:spcAft>
            </a:pPr>
            <a:r>
              <a:rPr lang="en-GB" sz="1400" b="1" dirty="0">
                <a:solidFill>
                  <a:srgbClr val="F15C19"/>
                </a:solidFill>
                <a:latin typeface="Arial" panose="020B0604020202020204" pitchFamily="34" charset="0"/>
                <a:cs typeface="Arial" panose="020B0604020202020204" pitchFamily="34" charset="0"/>
              </a:rPr>
              <a:t>Stakeholders </a:t>
            </a:r>
            <a:endParaRPr lang="en-GB" sz="1400" dirty="0">
              <a:latin typeface="Arial" panose="020B0604020202020204" pitchFamily="34" charset="0"/>
              <a:cs typeface="Arial" panose="020B0604020202020204" pitchFamily="34" charset="0"/>
            </a:endParaRPr>
          </a:p>
        </p:txBody>
      </p:sp>
      <p:sp>
        <p:nvSpPr>
          <p:cNvPr id="15" name="Textfeld 14"/>
          <p:cNvSpPr txBox="1"/>
          <p:nvPr/>
        </p:nvSpPr>
        <p:spPr>
          <a:xfrm>
            <a:off x="122541" y="3736868"/>
            <a:ext cx="6735459" cy="723275"/>
          </a:xfrm>
          <a:prstGeom prst="rect">
            <a:avLst/>
          </a:prstGeom>
          <a:noFill/>
        </p:spPr>
        <p:txBody>
          <a:bodyPr wrap="square" rtlCol="0">
            <a:spAutoFit/>
          </a:bodyPr>
          <a:lstStyle/>
          <a:p>
            <a:pPr algn="r">
              <a:spcAft>
                <a:spcPts val="600"/>
              </a:spcAft>
            </a:pPr>
            <a:r>
              <a:rPr lang="en-GB" sz="1200" b="1" dirty="0">
                <a:solidFill>
                  <a:srgbClr val="00ADEE"/>
                </a:solidFill>
                <a:latin typeface="Arial" panose="020B0604020202020204" pitchFamily="34" charset="0"/>
                <a:cs typeface="Arial" panose="020B0604020202020204" pitchFamily="34" charset="0"/>
              </a:rPr>
              <a:t>Investment/Finance</a:t>
            </a:r>
          </a:p>
          <a:p>
            <a:pPr algn="just">
              <a:spcAft>
                <a:spcPts val="600"/>
              </a:spcAft>
            </a:pPr>
            <a:r>
              <a:rPr lang="en-US" sz="1200" dirty="0">
                <a:latin typeface="Arial" panose="020B0604020202020204" pitchFamily="34" charset="0"/>
                <a:cs typeface="Arial" panose="020B0604020202020204" pitchFamily="34" charset="0"/>
              </a:rPr>
              <a:t>Human resources are the main expense in citizen engagement. The meetings have taken place at community meeting halls free of charge but catering could cause some costs.</a:t>
            </a:r>
            <a:endParaRPr lang="en-GB" sz="1200" b="1" dirty="0">
              <a:solidFill>
                <a:srgbClr val="F15C19"/>
              </a:solidFill>
              <a:latin typeface="Arial" panose="020B0604020202020204" pitchFamily="34" charset="0"/>
              <a:cs typeface="Arial" panose="020B0604020202020204" pitchFamily="34" charset="0"/>
            </a:endParaRPr>
          </a:p>
        </p:txBody>
      </p:sp>
      <p:sp>
        <p:nvSpPr>
          <p:cNvPr id="17" name="Textfeld 16"/>
          <p:cNvSpPr txBox="1"/>
          <p:nvPr/>
        </p:nvSpPr>
        <p:spPr>
          <a:xfrm>
            <a:off x="146974" y="4598480"/>
            <a:ext cx="6735459" cy="2600712"/>
          </a:xfrm>
          <a:prstGeom prst="rect">
            <a:avLst/>
          </a:prstGeom>
          <a:noFill/>
        </p:spPr>
        <p:txBody>
          <a:bodyPr wrap="square" rtlCol="0">
            <a:spAutoFit/>
          </a:bodyPr>
          <a:lstStyle/>
          <a:p>
            <a:pPr>
              <a:spcAft>
                <a:spcPts val="600"/>
              </a:spcAft>
            </a:pPr>
            <a:r>
              <a:rPr lang="en-GB" sz="1400" b="1" dirty="0">
                <a:solidFill>
                  <a:srgbClr val="059739"/>
                </a:solidFill>
                <a:latin typeface="Arial" panose="020B0604020202020204" pitchFamily="34" charset="0"/>
                <a:cs typeface="Arial" panose="020B0604020202020204" pitchFamily="34" charset="0"/>
              </a:rPr>
              <a:t>Replication Potential</a:t>
            </a:r>
          </a:p>
          <a:p>
            <a:r>
              <a:rPr lang="en-US" sz="1200" dirty="0">
                <a:latin typeface="Arial" panose="020B0604020202020204" pitchFamily="34" charset="0"/>
                <a:cs typeface="Arial" panose="020B0604020202020204" pitchFamily="34" charset="0"/>
              </a:rPr>
              <a:t>The replicability potential of this solution is high and it can be planned and implemented almost everywhere without major preconditions or barriers. However, it is critical that there is a coordinator across the housing associations. </a:t>
            </a:r>
            <a:endParaRPr lang="de-DE"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Key stakeholders </a:t>
            </a:r>
            <a:r>
              <a:rPr lang="en-US" sz="1200" dirty="0">
                <a:latin typeface="Arial" panose="020B0604020202020204" pitchFamily="34" charset="0"/>
                <a:cs typeface="Arial" panose="020B0604020202020204" pitchFamily="34" charset="0"/>
              </a:rPr>
              <a:t>for a successful project:</a:t>
            </a:r>
            <a:endParaRPr lang="de-DE"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Housing association administrations and </a:t>
            </a:r>
            <a:r>
              <a:rPr lang="en-US" sz="1200" dirty="0" err="1">
                <a:latin typeface="Arial" panose="020B0604020202020204" pitchFamily="34" charset="0"/>
                <a:cs typeface="Arial" panose="020B0604020202020204" pitchFamily="34" charset="0"/>
              </a:rPr>
              <a:t>organisational</a:t>
            </a:r>
            <a:r>
              <a:rPr lang="en-US" sz="1200" dirty="0">
                <a:latin typeface="Arial" panose="020B0604020202020204" pitchFamily="34" charset="0"/>
                <a:cs typeface="Arial" panose="020B0604020202020204" pitchFamily="34" charset="0"/>
              </a:rPr>
              <a:t> boards  </a:t>
            </a:r>
            <a:endParaRPr lang="de-DE"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Project coordinator </a:t>
            </a:r>
            <a:endParaRPr lang="de-DE"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IT solution partner</a:t>
            </a:r>
            <a:endParaRPr lang="de-DE"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Knowledge</a:t>
            </a:r>
            <a:r>
              <a:rPr lang="en-US" sz="1200" dirty="0">
                <a:latin typeface="Arial" panose="020B0604020202020204" pitchFamily="34" charset="0"/>
                <a:cs typeface="Arial" panose="020B0604020202020204" pitchFamily="34" charset="0"/>
              </a:rPr>
              <a:t> required:</a:t>
            </a:r>
            <a:endParaRPr lang="de-DE"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Overview of the technical structure of the departments</a:t>
            </a:r>
            <a:endParaRPr lang="de-DE"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Knowledge of educating a wide range of segments</a:t>
            </a:r>
            <a:endParaRPr lang="de-DE"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Key point</a:t>
            </a:r>
            <a:r>
              <a:rPr lang="en-US" sz="1200" dirty="0">
                <a:latin typeface="Arial" panose="020B0604020202020204" pitchFamily="34" charset="0"/>
                <a:cs typeface="Arial" panose="020B0604020202020204" pitchFamily="34" charset="0"/>
              </a:rPr>
              <a:t>:</a:t>
            </a:r>
            <a:endParaRPr lang="de-DE"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Create a small group across the participating housing association for identifying obstacles</a:t>
            </a:r>
            <a:endParaRPr lang="en-GB" sz="1200" dirty="0">
              <a:solidFill>
                <a:srgbClr val="000000"/>
              </a:solidFill>
              <a:latin typeface="Arial" panose="020B0604020202020204" pitchFamily="34" charset="0"/>
              <a:cs typeface="Arial" panose="020B0604020202020204" pitchFamily="34" charset="0"/>
            </a:endParaRPr>
          </a:p>
        </p:txBody>
      </p:sp>
      <p:graphicFrame>
        <p:nvGraphicFramePr>
          <p:cNvPr id="2" name="Tabelle 1"/>
          <p:cNvGraphicFramePr>
            <a:graphicFrameLocks noGrp="1"/>
          </p:cNvGraphicFramePr>
          <p:nvPr>
            <p:extLst>
              <p:ext uri="{D42A27DB-BD31-4B8C-83A1-F6EECF244321}">
                <p14:modId xmlns:p14="http://schemas.microsoft.com/office/powerpoint/2010/main" val="690755663"/>
              </p:ext>
            </p:extLst>
          </p:nvPr>
        </p:nvGraphicFramePr>
        <p:xfrm>
          <a:off x="207396" y="1971526"/>
          <a:ext cx="4801065" cy="1521288"/>
        </p:xfrm>
        <a:graphic>
          <a:graphicData uri="http://schemas.openxmlformats.org/drawingml/2006/table">
            <a:tbl>
              <a:tblPr firstRow="1" bandRow="1">
                <a:tableStyleId>{69CF1AB2-1976-4502-BF36-3FF5EA218861}</a:tableStyleId>
              </a:tblPr>
              <a:tblGrid>
                <a:gridCol w="2179948">
                  <a:extLst>
                    <a:ext uri="{9D8B030D-6E8A-4147-A177-3AD203B41FA5}">
                      <a16:colId xmlns:a16="http://schemas.microsoft.com/office/drawing/2014/main" val="430589639"/>
                    </a:ext>
                  </a:extLst>
                </a:gridCol>
                <a:gridCol w="2621117">
                  <a:extLst>
                    <a:ext uri="{9D8B030D-6E8A-4147-A177-3AD203B41FA5}">
                      <a16:colId xmlns:a16="http://schemas.microsoft.com/office/drawing/2014/main" val="1882753696"/>
                    </a:ext>
                  </a:extLst>
                </a:gridCol>
              </a:tblGrid>
              <a:tr h="366117">
                <a:tc>
                  <a:txBody>
                    <a:bodyPr/>
                    <a:lstStyle/>
                    <a:p>
                      <a:r>
                        <a:rPr lang="en-GB" sz="1100" dirty="0">
                          <a:latin typeface="Arial" panose="020B0604020202020204" pitchFamily="34" charset="0"/>
                          <a:cs typeface="Arial" panose="020B0604020202020204" pitchFamily="34" charset="0"/>
                        </a:rPr>
                        <a:t>Owner</a:t>
                      </a:r>
                      <a:r>
                        <a:rPr lang="en-GB" sz="1100" baseline="0" dirty="0">
                          <a:latin typeface="Arial" panose="020B0604020202020204" pitchFamily="34" charset="0"/>
                          <a:cs typeface="Arial" panose="020B0604020202020204" pitchFamily="34" charset="0"/>
                        </a:rPr>
                        <a:t> of the solution</a:t>
                      </a:r>
                      <a:endParaRPr lang="en-GB" sz="1100" b="1" dirty="0">
                        <a:latin typeface="Arial" panose="020B0604020202020204" pitchFamily="34" charset="0"/>
                        <a:cs typeface="Arial" panose="020B0604020202020204" pitchFamily="34" charset="0"/>
                      </a:endParaRPr>
                    </a:p>
                  </a:txBody>
                  <a:tcPr anchor="ctr"/>
                </a:tc>
                <a:tc>
                  <a:txBody>
                    <a:bodyPr/>
                    <a:lstStyle/>
                    <a:p>
                      <a:r>
                        <a:rPr lang="en-US" sz="1100" b="0" kern="1200" dirty="0">
                          <a:solidFill>
                            <a:schemeClr val="dk1"/>
                          </a:solidFill>
                          <a:effectLst/>
                          <a:latin typeface="Arial" panose="020B0604020202020204" pitchFamily="34" charset="0"/>
                          <a:ea typeface="+mn-ea"/>
                          <a:cs typeface="Arial" panose="020B0604020202020204" pitchFamily="34" charset="0"/>
                        </a:rPr>
                        <a:t>Housing associations</a:t>
                      </a:r>
                      <a:endParaRPr lang="en-GB" sz="11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90496525"/>
                  </a:ext>
                </a:extLst>
              </a:tr>
              <a:tr h="348407">
                <a:tc>
                  <a:txBody>
                    <a:bodyPr/>
                    <a:lstStyle/>
                    <a:p>
                      <a:r>
                        <a:rPr lang="en-GB" sz="1100" b="1" dirty="0">
                          <a:latin typeface="Arial" panose="020B0604020202020204" pitchFamily="34" charset="0"/>
                          <a:cs typeface="Arial" panose="020B0604020202020204" pitchFamily="34" charset="0"/>
                        </a:rPr>
                        <a:t>Service/Technology</a:t>
                      </a:r>
                      <a:r>
                        <a:rPr lang="en-GB" sz="1100" b="1" baseline="0" dirty="0">
                          <a:latin typeface="Arial" panose="020B0604020202020204" pitchFamily="34" charset="0"/>
                          <a:cs typeface="Arial" panose="020B0604020202020204" pitchFamily="34" charset="0"/>
                        </a:rPr>
                        <a:t> Provider</a:t>
                      </a:r>
                      <a:endParaRPr lang="en-GB" sz="1100" b="1" dirty="0">
                        <a:latin typeface="Arial" panose="020B0604020202020204" pitchFamily="34" charset="0"/>
                        <a:cs typeface="Arial" panose="020B0604020202020204" pitchFamily="34" charset="0"/>
                      </a:endParaRPr>
                    </a:p>
                  </a:txBody>
                  <a:tcPr anchor="ctr"/>
                </a:tc>
                <a:tc>
                  <a:txBody>
                    <a:bodyPr/>
                    <a:lstStyle/>
                    <a:p>
                      <a:r>
                        <a:rPr lang="en-US" sz="1100" kern="1200" dirty="0">
                          <a:solidFill>
                            <a:schemeClr val="dk1"/>
                          </a:solidFill>
                          <a:effectLst/>
                          <a:latin typeface="Arial" panose="020B0604020202020204" pitchFamily="34" charset="0"/>
                          <a:ea typeface="+mn-ea"/>
                          <a:cs typeface="Arial" panose="020B0604020202020204" pitchFamily="34" charset="0"/>
                        </a:rPr>
                        <a:t>IT company and </a:t>
                      </a:r>
                      <a:r>
                        <a:rPr lang="en-US" sz="1100" kern="1200" dirty="0" err="1">
                          <a:solidFill>
                            <a:schemeClr val="dk1"/>
                          </a:solidFill>
                          <a:effectLst/>
                          <a:latin typeface="Arial" panose="020B0604020202020204" pitchFamily="34" charset="0"/>
                          <a:ea typeface="+mn-ea"/>
                          <a:cs typeface="Arial" panose="020B0604020202020204" pitchFamily="34" charset="0"/>
                        </a:rPr>
                        <a:t>ProjectZero</a:t>
                      </a:r>
                      <a:endParaRPr lang="en-GB"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078844432"/>
                  </a:ext>
                </a:extLst>
              </a:tr>
              <a:tr h="380044">
                <a:tc>
                  <a:txBody>
                    <a:bodyPr/>
                    <a:lstStyle/>
                    <a:p>
                      <a:r>
                        <a:rPr lang="en-GB" sz="1100" b="1" dirty="0">
                          <a:latin typeface="Arial" panose="020B0604020202020204" pitchFamily="34" charset="0"/>
                          <a:cs typeface="Arial" panose="020B0604020202020204" pitchFamily="34" charset="0"/>
                        </a:rPr>
                        <a:t>Users</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anose="020B0604020202020204" pitchFamily="34" charset="0"/>
                          <a:ea typeface="+mn-ea"/>
                          <a:cs typeface="Arial" panose="020B0604020202020204" pitchFamily="34" charset="0"/>
                        </a:rPr>
                        <a:t>Tenants</a:t>
                      </a:r>
                      <a:endParaRPr lang="en-GB"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476760601"/>
                  </a:ext>
                </a:extLst>
              </a:tr>
              <a:tr h="396492">
                <a:tc>
                  <a:txBody>
                    <a:bodyPr/>
                    <a:lstStyle/>
                    <a:p>
                      <a:r>
                        <a:rPr lang="en-US" sz="1100" b="1" kern="1200" dirty="0">
                          <a:solidFill>
                            <a:schemeClr val="dk1"/>
                          </a:solidFill>
                          <a:effectLst/>
                          <a:latin typeface="Arial" panose="020B0604020202020204" pitchFamily="34" charset="0"/>
                          <a:ea typeface="+mn-ea"/>
                          <a:cs typeface="Arial" panose="020B0604020202020204" pitchFamily="34" charset="0"/>
                        </a:rPr>
                        <a:t>Investors</a:t>
                      </a:r>
                      <a:endParaRPr lang="en-GB" sz="1100" b="1" dirty="0">
                        <a:latin typeface="Arial" panose="020B0604020202020204" pitchFamily="34" charset="0"/>
                        <a:cs typeface="Arial" panose="020B0604020202020204" pitchFamily="34" charset="0"/>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kern="1200" dirty="0" err="1">
                          <a:solidFill>
                            <a:schemeClr val="dk1"/>
                          </a:solidFill>
                          <a:effectLst/>
                          <a:latin typeface="Arial" panose="020B0604020202020204" pitchFamily="34" charset="0"/>
                          <a:ea typeface="+mn-ea"/>
                          <a:cs typeface="Arial" panose="020B0604020202020204" pitchFamily="34" charset="0"/>
                        </a:rPr>
                        <a:t>ProjectZero</a:t>
                      </a:r>
                      <a:r>
                        <a:rPr lang="en-US" sz="1100" kern="1200" dirty="0">
                          <a:solidFill>
                            <a:schemeClr val="dk1"/>
                          </a:solidFill>
                          <a:effectLst/>
                          <a:latin typeface="Arial" panose="020B0604020202020204" pitchFamily="34" charset="0"/>
                          <a:ea typeface="+mn-ea"/>
                          <a:cs typeface="Arial" panose="020B0604020202020204" pitchFamily="34" charset="0"/>
                        </a:rPr>
                        <a:t> and housing associations</a:t>
                      </a:r>
                      <a:r>
                        <a:rPr lang="en-GB" sz="1100" u="none" strike="noStrike" kern="1200" baseline="0" dirty="0">
                          <a:latin typeface="Arial" panose="020B0604020202020204" pitchFamily="34" charset="0"/>
                          <a:cs typeface="Arial" panose="020B0604020202020204" pitchFamily="34" charset="0"/>
                        </a:rPr>
                        <a:t>	</a:t>
                      </a:r>
                      <a:endParaRPr lang="en-GB"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091538532"/>
                  </a:ext>
                </a:extLst>
              </a:tr>
            </a:tbl>
          </a:graphicData>
        </a:graphic>
      </p:graphicFrame>
      <p:sp>
        <p:nvSpPr>
          <p:cNvPr id="14" name="Textfeld 13"/>
          <p:cNvSpPr txBox="1"/>
          <p:nvPr/>
        </p:nvSpPr>
        <p:spPr>
          <a:xfrm>
            <a:off x="-146305" y="7338679"/>
            <a:ext cx="6735459" cy="307777"/>
          </a:xfrm>
          <a:prstGeom prst="rect">
            <a:avLst/>
          </a:prstGeom>
          <a:noFill/>
        </p:spPr>
        <p:txBody>
          <a:bodyPr wrap="square" rtlCol="0">
            <a:spAutoFit/>
          </a:bodyPr>
          <a:lstStyle/>
          <a:p>
            <a:pPr algn="r">
              <a:spcAft>
                <a:spcPts val="600"/>
              </a:spcAft>
            </a:pPr>
            <a:r>
              <a:rPr lang="en-GB" sz="1400" b="1" dirty="0">
                <a:solidFill>
                  <a:srgbClr val="F15C19"/>
                </a:solidFill>
                <a:latin typeface="Arial" panose="020B0604020202020204" pitchFamily="34" charset="0"/>
                <a:cs typeface="Arial" panose="020B0604020202020204" pitchFamily="34" charset="0"/>
              </a:rPr>
              <a:t>Contact</a:t>
            </a:r>
          </a:p>
        </p:txBody>
      </p:sp>
      <p:graphicFrame>
        <p:nvGraphicFramePr>
          <p:cNvPr id="3" name="Tabelle 2"/>
          <p:cNvGraphicFramePr>
            <a:graphicFrameLocks noGrp="1"/>
          </p:cNvGraphicFramePr>
          <p:nvPr>
            <p:extLst>
              <p:ext uri="{D42A27DB-BD31-4B8C-83A1-F6EECF244321}">
                <p14:modId xmlns:p14="http://schemas.microsoft.com/office/powerpoint/2010/main" val="2449581880"/>
              </p:ext>
            </p:extLst>
          </p:nvPr>
        </p:nvGraphicFramePr>
        <p:xfrm>
          <a:off x="356928" y="7672798"/>
          <a:ext cx="1870947" cy="640080"/>
        </p:xfrm>
        <a:graphic>
          <a:graphicData uri="http://schemas.openxmlformats.org/drawingml/2006/table">
            <a:tbl>
              <a:tblPr firstRow="1" bandRow="1">
                <a:tableStyleId>{16D9F66E-5EB9-4882-86FB-DCBF35E3C3E4}</a:tableStyleId>
              </a:tblPr>
              <a:tblGrid>
                <a:gridCol w="1870947">
                  <a:extLst>
                    <a:ext uri="{9D8B030D-6E8A-4147-A177-3AD203B41FA5}">
                      <a16:colId xmlns:a16="http://schemas.microsoft.com/office/drawing/2014/main" val="4117306974"/>
                    </a:ext>
                  </a:extLst>
                </a:gridCol>
              </a:tblGrid>
              <a:tr h="370840">
                <a:tc>
                  <a:txBody>
                    <a:bodyPr/>
                    <a:lstStyle/>
                    <a:p>
                      <a:r>
                        <a:rPr lang="de-DE" sz="1200" b="0" kern="1200" dirty="0">
                          <a:solidFill>
                            <a:schemeClr val="dk1"/>
                          </a:solidFill>
                          <a:effectLst/>
                          <a:latin typeface="Arial" panose="020B0604020202020204" pitchFamily="34" charset="0"/>
                          <a:ea typeface="+mn-ea"/>
                          <a:cs typeface="Arial" panose="020B0604020202020204" pitchFamily="34" charset="0"/>
                        </a:rPr>
                        <a:t>Peter Rathje</a:t>
                      </a:r>
                    </a:p>
                    <a:p>
                      <a:r>
                        <a:rPr lang="de-DE" sz="1200" b="0" kern="1200" dirty="0" err="1">
                          <a:solidFill>
                            <a:schemeClr val="dk1"/>
                          </a:solidFill>
                          <a:effectLst/>
                          <a:latin typeface="Arial" panose="020B0604020202020204" pitchFamily="34" charset="0"/>
                          <a:ea typeface="+mn-ea"/>
                          <a:cs typeface="Arial" panose="020B0604020202020204" pitchFamily="34" charset="0"/>
                        </a:rPr>
                        <a:t>ProjectZero</a:t>
                      </a:r>
                      <a:endParaRPr lang="de-DE" sz="1200" b="0" kern="1200" dirty="0">
                        <a:solidFill>
                          <a:schemeClr val="dk1"/>
                        </a:solidFill>
                        <a:effectLst/>
                        <a:latin typeface="Arial" panose="020B0604020202020204" pitchFamily="34" charset="0"/>
                        <a:ea typeface="+mn-ea"/>
                        <a:cs typeface="Arial" panose="020B0604020202020204" pitchFamily="34" charset="0"/>
                      </a:endParaRPr>
                    </a:p>
                    <a:p>
                      <a:r>
                        <a:rPr lang="de-DE" sz="1200" b="0" kern="1200" dirty="0">
                          <a:solidFill>
                            <a:schemeClr val="dk1"/>
                          </a:solidFill>
                          <a:effectLst/>
                          <a:latin typeface="Arial" panose="020B0604020202020204" pitchFamily="34" charset="0"/>
                          <a:ea typeface="+mn-ea"/>
                          <a:cs typeface="Arial" panose="020B0604020202020204" pitchFamily="34" charset="0"/>
                        </a:rPr>
                        <a:t>pr@projectzero.dk</a:t>
                      </a:r>
                      <a:endParaRPr lang="en-GB" sz="12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45000696"/>
                  </a:ext>
                </a:extLst>
              </a:tr>
            </a:tbl>
          </a:graphicData>
        </a:graphic>
      </p:graphicFrame>
      <p:pic>
        <p:nvPicPr>
          <p:cNvPr id="5" name="Grafik 4"/>
          <p:cNvPicPr>
            <a:picLocks noChangeAspect="1"/>
          </p:cNvPicPr>
          <p:nvPr/>
        </p:nvPicPr>
        <p:blipFill>
          <a:blip r:embed="rId5"/>
          <a:stretch>
            <a:fillRect/>
          </a:stretch>
        </p:blipFill>
        <p:spPr>
          <a:xfrm>
            <a:off x="207396" y="9452489"/>
            <a:ext cx="572690" cy="371372"/>
          </a:xfrm>
          <a:prstGeom prst="rect">
            <a:avLst/>
          </a:prstGeom>
        </p:spPr>
      </p:pic>
      <p:sp>
        <p:nvSpPr>
          <p:cNvPr id="10" name="Textfeld 9"/>
          <p:cNvSpPr txBox="1"/>
          <p:nvPr/>
        </p:nvSpPr>
        <p:spPr>
          <a:xfrm>
            <a:off x="780086" y="9399805"/>
            <a:ext cx="5597157" cy="430887"/>
          </a:xfrm>
          <a:prstGeom prst="rect">
            <a:avLst/>
          </a:prstGeom>
          <a:noFill/>
        </p:spPr>
        <p:txBody>
          <a:bodyPr wrap="square" rtlCol="0">
            <a:spAutoFit/>
          </a:bodyPr>
          <a:lstStyle/>
          <a:p>
            <a:pPr algn="just"/>
            <a:r>
              <a:rPr lang="en-US" sz="1050" dirty="0">
                <a:latin typeface="Arial" panose="020B0604020202020204" pitchFamily="34" charset="0"/>
                <a:cs typeface="Arial" panose="020B0604020202020204" pitchFamily="34" charset="0"/>
              </a:rPr>
              <a:t>This project has received funding from the European Union's Horizon 2020 Research and Innovation </a:t>
            </a:r>
            <a:r>
              <a:rPr lang="en-US" sz="1050" dirty="0" err="1">
                <a:latin typeface="Arial" panose="020B0604020202020204" pitchFamily="34" charset="0"/>
                <a:cs typeface="Arial" panose="020B0604020202020204" pitchFamily="34" charset="0"/>
              </a:rPr>
              <a:t>Programme</a:t>
            </a:r>
            <a:r>
              <a:rPr lang="en-US" sz="1050" dirty="0">
                <a:latin typeface="Arial" panose="020B0604020202020204" pitchFamily="34" charset="0"/>
                <a:cs typeface="Arial" panose="020B0604020202020204" pitchFamily="34" charset="0"/>
              </a:rPr>
              <a:t> under Grant Agreement No 691883.</a:t>
            </a:r>
            <a:endParaRPr lang="en-GB" sz="1050" dirty="0">
              <a:latin typeface="Arial" panose="020B0604020202020204" pitchFamily="34" charset="0"/>
              <a:cs typeface="Arial" panose="020B0604020202020204" pitchFamily="34" charset="0"/>
            </a:endParaRPr>
          </a:p>
        </p:txBody>
      </p:sp>
      <p:sp>
        <p:nvSpPr>
          <p:cNvPr id="16" name="Textfeld 15"/>
          <p:cNvSpPr txBox="1"/>
          <p:nvPr/>
        </p:nvSpPr>
        <p:spPr>
          <a:xfrm>
            <a:off x="207395" y="8638686"/>
            <a:ext cx="6735459" cy="553998"/>
          </a:xfrm>
          <a:prstGeom prst="rect">
            <a:avLst/>
          </a:prstGeom>
          <a:noFill/>
        </p:spPr>
        <p:txBody>
          <a:bodyPr wrap="square" rtlCol="0">
            <a:spAutoFit/>
          </a:bodyPr>
          <a:lstStyle/>
          <a:p>
            <a:pPr>
              <a:spcAft>
                <a:spcPts val="600"/>
              </a:spcAft>
            </a:pPr>
            <a:r>
              <a:rPr lang="en-GB" sz="1400" b="1" dirty="0">
                <a:solidFill>
                  <a:srgbClr val="00ADEE"/>
                </a:solidFill>
                <a:latin typeface="Arial" panose="020B0604020202020204" pitchFamily="34" charset="0"/>
                <a:cs typeface="Arial" panose="020B0604020202020204" pitchFamily="34" charset="0"/>
              </a:rPr>
              <a:t>More information</a:t>
            </a:r>
          </a:p>
          <a:p>
            <a:pPr>
              <a:spcAft>
                <a:spcPts val="600"/>
              </a:spcAft>
            </a:pPr>
            <a:r>
              <a:rPr lang="en-GB" sz="1100" dirty="0">
                <a:latin typeface="Arial" panose="020B0604020202020204" pitchFamily="34" charset="0"/>
                <a:cs typeface="Arial" panose="020B0604020202020204" pitchFamily="34" charset="0"/>
                <a:hlinkClick r:id="rId6"/>
              </a:rPr>
              <a:t>https://smartencity.eu/about/solutions/citizen-engagement-program-in-sonderborg/</a:t>
            </a:r>
            <a:endParaRPr lang="en-GB" sz="1100" dirty="0">
              <a:latin typeface="Arial" panose="020B0604020202020204" pitchFamily="34" charset="0"/>
              <a:cs typeface="Arial" panose="020B0604020202020204" pitchFamily="34" charset="0"/>
            </a:endParaRPr>
          </a:p>
        </p:txBody>
      </p:sp>
      <p:pic>
        <p:nvPicPr>
          <p:cNvPr id="2049"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89683" y="8365067"/>
            <a:ext cx="811389" cy="827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238802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337</Words>
  <Application>Microsoft Office PowerPoint</Application>
  <PresentationFormat>A4-Papier (210 x 297 mm)</PresentationFormat>
  <Paragraphs>60</Paragraphs>
  <Slides>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vt:i4>
      </vt:variant>
    </vt:vector>
  </HeadingPairs>
  <TitlesOfParts>
    <vt:vector size="6" baseType="lpstr">
      <vt:lpstr>Arial</vt:lpstr>
      <vt:lpstr>Calibri</vt:lpstr>
      <vt:lpstr>Calibri Light</vt:lpstr>
      <vt:lpstr>Office</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Bettina Remmele</dc:creator>
  <cp:lastModifiedBy>Heike Iffland</cp:lastModifiedBy>
  <cp:revision>28</cp:revision>
  <cp:lastPrinted>2019-08-06T09:24:54Z</cp:lastPrinted>
  <dcterms:created xsi:type="dcterms:W3CDTF">2019-08-06T06:29:40Z</dcterms:created>
  <dcterms:modified xsi:type="dcterms:W3CDTF">2020-07-20T10:03:12Z</dcterms:modified>
</cp:coreProperties>
</file>